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0000"/>
    <a:srgbClr val="FF0048"/>
    <a:srgbClr val="DDD6EA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>
        <p:scale>
          <a:sx n="60" d="100"/>
          <a:sy n="60" d="100"/>
        </p:scale>
        <p:origin x="-858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4094C-FB0A-4DC5-8C95-399AC11881B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8BF2E-92B4-4268-BED7-BFDEC02E8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57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49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2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68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18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33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90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67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87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67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9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29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61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9" y="189955"/>
            <a:ext cx="12192001" cy="70659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6848" y="1436914"/>
            <a:ext cx="106726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ИСТОРИЯ КАДЕТСТВА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6516" y="5479910"/>
            <a:ext cx="2702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Александр </a:t>
            </a:r>
            <a:r>
              <a:rPr lang="en-US" b="1" dirty="0"/>
              <a:t>II</a:t>
            </a:r>
            <a:r>
              <a:rPr lang="ru-RU" b="1" dirty="0"/>
              <a:t> </a:t>
            </a:r>
            <a:r>
              <a:rPr lang="ru-RU" b="1" dirty="0" smtClean="0"/>
              <a:t>Николаевич</a:t>
            </a:r>
          </a:p>
          <a:p>
            <a:pPr algn="ctr"/>
            <a:r>
              <a:rPr lang="ru-RU" b="1" dirty="0" smtClean="0"/>
              <a:t>Годы жизни: </a:t>
            </a:r>
            <a:r>
              <a:rPr lang="ru-RU" b="1" dirty="0"/>
              <a:t>1818-1881 </a:t>
            </a:r>
            <a:r>
              <a:rPr lang="ru-RU" b="1" dirty="0" smtClean="0"/>
              <a:t>  </a:t>
            </a:r>
          </a:p>
          <a:p>
            <a:pPr algn="ctr"/>
            <a:r>
              <a:rPr lang="ru-RU" b="1" dirty="0" smtClean="0"/>
              <a:t>Император: </a:t>
            </a:r>
            <a:r>
              <a:rPr lang="ru-RU" b="1" dirty="0"/>
              <a:t>1855-1881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1264" y="207818"/>
            <a:ext cx="6823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Император </a:t>
            </a:r>
            <a:r>
              <a:rPr lang="ru-RU" dirty="0"/>
              <a:t>Александр </a:t>
            </a:r>
            <a:r>
              <a:rPr lang="en-US" dirty="0"/>
              <a:t>II </a:t>
            </a:r>
            <a:r>
              <a:rPr lang="ru-RU" dirty="0"/>
              <a:t>со вступлением на престол принял на себя звание Шефа первого кадетского корпуса и распорядился именовать Штаб Главного начальника военно-учебных заведений – Главным Штабом Его Императорского Величества по военно-учебным заведениям. </a:t>
            </a:r>
          </a:p>
          <a:p>
            <a:pPr algn="just"/>
            <a:r>
              <a:rPr lang="ru-RU" dirty="0" smtClean="0"/>
              <a:t>	17 </a:t>
            </a:r>
            <a:r>
              <a:rPr lang="ru-RU" dirty="0"/>
              <a:t>апреля 1855 года Дворянский полк в память его первого шефа цесаревича Константина Павловича был переименован в Константиновский кадетский корпус. </a:t>
            </a:r>
          </a:p>
          <a:p>
            <a:pPr algn="just"/>
            <a:r>
              <a:rPr lang="ru-RU" dirty="0"/>
              <a:t>В январе 1857 года во всех губернских кадетских корпусах, в которых были только общие классы, учреждаются первый и второй специальные классы, по окончании которых кадеты выпускались прямо на службу прапорщиками в артиллерию, сапёрами в армию, в линейные батальоны.  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1863 году в России начинается реформа военно-учебных заведений. Кадетские корпуса, уже хорошо зарекомендовавшие себя выпусками в армию большого числа достойных офицеров, по инициативе военного министра были упразднены и обращены в полувоенные гимназии. Специальные классы в кадетских корпусах были упразднены, а кадеты этих классов переведены в военные училища.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515" y="429491"/>
            <a:ext cx="3404893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7359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3509" y="5378464"/>
            <a:ext cx="3114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Александр </a:t>
            </a:r>
            <a:r>
              <a:rPr lang="en-US" b="1" dirty="0"/>
              <a:t>III </a:t>
            </a:r>
            <a:r>
              <a:rPr lang="ru-RU" b="1" dirty="0" smtClean="0"/>
              <a:t>Александрович</a:t>
            </a:r>
          </a:p>
          <a:p>
            <a:pPr algn="ctr"/>
            <a:r>
              <a:rPr lang="ru-RU" b="1" dirty="0" smtClean="0"/>
              <a:t>Годы жизни: 1845-1894</a:t>
            </a:r>
          </a:p>
          <a:p>
            <a:pPr algn="ctr"/>
            <a:r>
              <a:rPr lang="ru-RU" b="1" dirty="0" smtClean="0"/>
              <a:t>Император: </a:t>
            </a:r>
            <a:r>
              <a:rPr lang="ru-RU" b="1" dirty="0"/>
              <a:t>1881-1894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48864" y="235527"/>
            <a:ext cx="6823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Императору </a:t>
            </a:r>
            <a:r>
              <a:rPr lang="ru-RU" dirty="0"/>
              <a:t>Александру </a:t>
            </a:r>
            <a:r>
              <a:rPr lang="en-US" dirty="0"/>
              <a:t>III </a:t>
            </a:r>
            <a:r>
              <a:rPr lang="ru-RU" dirty="0"/>
              <a:t>в определённой степени пришлось ликвидировать те промахи, которые были допущены его предшественником в области военного образования, в подготовке офицерских кадров. </a:t>
            </a:r>
          </a:p>
          <a:p>
            <a:pPr algn="just"/>
            <a:r>
              <a:rPr lang="ru-RU" dirty="0" smtClean="0"/>
              <a:t>	22 </a:t>
            </a:r>
            <a:r>
              <a:rPr lang="ru-RU" dirty="0"/>
              <a:t>июля 1882 года по Военному ведомству было объявлено, что принимая во внимание заслуги бывших императорских Кадетских корпусов, питомцы которых, «прославив русское оружие в достопамятных войнах прошлого и текущего столетия, доблестно подвизались на различных поприщах полезного служения Престолу и Отечеству». </a:t>
            </a:r>
          </a:p>
          <a:p>
            <a:pPr algn="just"/>
            <a:r>
              <a:rPr lang="ru-RU" dirty="0"/>
              <a:t>Император повелел: </a:t>
            </a:r>
          </a:p>
          <a:p>
            <a:pPr lvl="0" algn="just"/>
            <a:r>
              <a:rPr lang="ru-RU" dirty="0"/>
              <a:t>Все военные гимназии именовать впредь кадетскими корпусами;</a:t>
            </a:r>
          </a:p>
          <a:p>
            <a:pPr lvl="0" algn="just"/>
            <a:r>
              <a:rPr lang="ru-RU" dirty="0" smtClean="0"/>
              <a:t>	В </a:t>
            </a:r>
            <a:r>
              <a:rPr lang="ru-RU" dirty="0"/>
              <a:t>память того, что военно-учебные заведения в империи обязаны своим развитием императоров Николая </a:t>
            </a:r>
            <a:r>
              <a:rPr lang="en-US" dirty="0"/>
              <a:t>I </a:t>
            </a:r>
            <a:r>
              <a:rPr lang="ru-RU" dirty="0"/>
              <a:t>и Александра </a:t>
            </a:r>
            <a:r>
              <a:rPr lang="en-US" dirty="0"/>
              <a:t>II</a:t>
            </a:r>
            <a:r>
              <a:rPr lang="ru-RU" dirty="0"/>
              <a:t>, именовать Николаевским и Александровскими кадетскими корпусами.</a:t>
            </a:r>
          </a:p>
          <a:p>
            <a:pPr algn="just"/>
            <a:r>
              <a:rPr lang="ru-RU" dirty="0" smtClean="0"/>
              <a:t>	14 </a:t>
            </a:r>
            <a:r>
              <a:rPr lang="ru-RU" dirty="0"/>
              <a:t>февраля 1886 года было Высочайше утверждено «Положение о кадетских корпусах». Были изданы «инструкции по воспитательной части кадетских корпусов», «инструкция по должностным кадетам», «наставление для ведения внеклассных занятий».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526" y="415636"/>
            <a:ext cx="3296536" cy="4858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4177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7298" y="5499083"/>
            <a:ext cx="2892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Николай </a:t>
            </a:r>
            <a:r>
              <a:rPr lang="en-US" b="1" dirty="0"/>
              <a:t>II </a:t>
            </a:r>
            <a:r>
              <a:rPr lang="ru-RU" b="1" dirty="0"/>
              <a:t>Александрович </a:t>
            </a:r>
            <a:endParaRPr lang="ru-RU" b="1" dirty="0" smtClean="0"/>
          </a:p>
          <a:p>
            <a:pPr algn="ctr"/>
            <a:r>
              <a:rPr lang="ru-RU" b="1" dirty="0" smtClean="0"/>
              <a:t>Годы жизни: </a:t>
            </a:r>
            <a:r>
              <a:rPr lang="ru-RU" b="1" dirty="0"/>
              <a:t>1868-1918 </a:t>
            </a:r>
            <a:endParaRPr lang="ru-RU" b="1" dirty="0" smtClean="0"/>
          </a:p>
          <a:p>
            <a:pPr algn="ctr"/>
            <a:r>
              <a:rPr lang="ru-RU" b="1" dirty="0" smtClean="0"/>
              <a:t>Император: </a:t>
            </a:r>
            <a:r>
              <a:rPr lang="ru-RU" b="1" dirty="0"/>
              <a:t>1894-1917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42827" y="614065"/>
            <a:ext cx="6823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Царствование </a:t>
            </a:r>
            <a:r>
              <a:rPr lang="ru-RU" sz="2000" dirty="0"/>
              <a:t>Николая </a:t>
            </a:r>
            <a:r>
              <a:rPr lang="en-US" sz="2000" dirty="0"/>
              <a:t>II </a:t>
            </a:r>
            <a:r>
              <a:rPr lang="ru-RU" sz="2000" dirty="0"/>
              <a:t>были учреждены девять кадетских корпусов:</a:t>
            </a:r>
          </a:p>
          <a:p>
            <a:pPr lvl="0" algn="just"/>
            <a:r>
              <a:rPr lang="ru-RU" sz="2000" dirty="0" smtClean="0"/>
              <a:t>	1896 </a:t>
            </a:r>
            <a:r>
              <a:rPr lang="ru-RU" sz="2000" dirty="0"/>
              <a:t>г. 5 июля – ярославский кадетский корпус на базе Ярославской военной школы, сформированной в 1868 году.</a:t>
            </a:r>
          </a:p>
          <a:p>
            <a:pPr lvl="0" algn="just"/>
            <a:r>
              <a:rPr lang="ru-RU" sz="2000" dirty="0" smtClean="0"/>
              <a:t>	1899 </a:t>
            </a:r>
            <a:r>
              <a:rPr lang="ru-RU" sz="2000" dirty="0"/>
              <a:t>г. 20 июня – Варшавский (Суворовский) кадетский корпус в Варшаве.</a:t>
            </a:r>
          </a:p>
          <a:p>
            <a:pPr lvl="0" algn="just"/>
            <a:r>
              <a:rPr lang="ru-RU" sz="2000" dirty="0" smtClean="0"/>
              <a:t>	1899 </a:t>
            </a:r>
            <a:r>
              <a:rPr lang="ru-RU" sz="2000" dirty="0"/>
              <a:t>г. 26 августа – Одесский кадетский корпус.</a:t>
            </a:r>
          </a:p>
          <a:p>
            <a:pPr lvl="0" algn="just"/>
            <a:r>
              <a:rPr lang="ru-RU" sz="2000" dirty="0" smtClean="0"/>
              <a:t>	1900 </a:t>
            </a:r>
            <a:r>
              <a:rPr lang="ru-RU" sz="2000" dirty="0"/>
              <a:t>г. 18 января – Сумский кадетский корпус. </a:t>
            </a:r>
          </a:p>
          <a:p>
            <a:pPr lvl="0" algn="just"/>
            <a:r>
              <a:rPr lang="ru-RU" sz="2000" dirty="0" smtClean="0"/>
              <a:t>	1900 </a:t>
            </a:r>
            <a:r>
              <a:rPr lang="ru-RU" sz="2000" dirty="0"/>
              <a:t>г. 1 сентября – Хабаровский кадетский корпус.</a:t>
            </a:r>
          </a:p>
          <a:p>
            <a:pPr lvl="0" algn="just"/>
            <a:r>
              <a:rPr lang="ru-RU" sz="2000" dirty="0" smtClean="0"/>
              <a:t>	1902 </a:t>
            </a:r>
            <a:r>
              <a:rPr lang="ru-RU" sz="2000" dirty="0"/>
              <a:t>г. 26 сентября – Владикавказский Кадетский Корпус.</a:t>
            </a:r>
          </a:p>
          <a:p>
            <a:pPr lvl="0" algn="just"/>
            <a:r>
              <a:rPr lang="ru-RU" sz="2000" dirty="0" smtClean="0"/>
              <a:t>	1904 </a:t>
            </a:r>
            <a:r>
              <a:rPr lang="ru-RU" sz="2000" dirty="0"/>
              <a:t>г. 20 июня – </a:t>
            </a:r>
            <a:r>
              <a:rPr lang="ru-RU" sz="2000" dirty="0" err="1"/>
              <a:t>Ташкетский</a:t>
            </a:r>
            <a:r>
              <a:rPr lang="ru-RU" sz="2000" dirty="0"/>
              <a:t> Е.И.В. Наследника Цесаревича Алексея Николаевича кадетский корпус.</a:t>
            </a:r>
          </a:p>
          <a:p>
            <a:pPr lvl="0" algn="just"/>
            <a:r>
              <a:rPr lang="ru-RU" sz="2000" dirty="0" smtClean="0"/>
              <a:t>	1908 </a:t>
            </a:r>
            <a:r>
              <a:rPr lang="ru-RU" sz="2000" dirty="0"/>
              <a:t>г. 7 октября – </a:t>
            </a:r>
            <a:r>
              <a:rPr lang="ru-RU" sz="2000" dirty="0" err="1"/>
              <a:t>Вольский</a:t>
            </a:r>
            <a:r>
              <a:rPr lang="ru-RU" sz="2000" dirty="0"/>
              <a:t> кадетский Корпус.</a:t>
            </a:r>
          </a:p>
          <a:p>
            <a:pPr lvl="0" algn="just"/>
            <a:r>
              <a:rPr lang="ru-RU" sz="2000" dirty="0" smtClean="0"/>
              <a:t>	1913 </a:t>
            </a:r>
            <a:r>
              <a:rPr lang="ru-RU" sz="2000" dirty="0"/>
              <a:t>г. 28 июня – иркутский кадетский корпус.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53" y="511364"/>
            <a:ext cx="3481120" cy="4811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606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14508" y="5615573"/>
            <a:ext cx="3063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Великий князь</a:t>
            </a:r>
          </a:p>
          <a:p>
            <a:pPr algn="ctr"/>
            <a:r>
              <a:rPr lang="ru-RU" b="1" dirty="0" smtClean="0"/>
              <a:t>Константин </a:t>
            </a:r>
            <a:r>
              <a:rPr lang="ru-RU" b="1" dirty="0"/>
              <a:t>Константинович </a:t>
            </a:r>
            <a:endParaRPr lang="ru-RU" b="1" dirty="0" smtClean="0"/>
          </a:p>
          <a:p>
            <a:pPr algn="ctr"/>
            <a:r>
              <a:rPr lang="ru-RU" b="1" dirty="0" smtClean="0"/>
              <a:t>Годы жизни: </a:t>
            </a:r>
            <a:r>
              <a:rPr lang="ru-RU" b="1" dirty="0"/>
              <a:t>1858-1915</a:t>
            </a:r>
            <a:r>
              <a:rPr lang="ru-RU" b="1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026" y="216044"/>
            <a:ext cx="82093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Великий </a:t>
            </a:r>
            <a:r>
              <a:rPr lang="ru-RU" dirty="0"/>
              <a:t>князь Константин Константинович родился в пригороде Санкт-Петербурга Стрельне 22 августа 1858 году. Получил домашнее образование. Учился в Морском кадетском корпусе. С 1869 года началась пятнадцатилетняя служба на Императорском флоте с ежегодными кадетскими плаваниями в отряде судов Морского кадетского корпуса (</a:t>
            </a:r>
            <a:r>
              <a:rPr lang="ru-RU" dirty="0" err="1"/>
              <a:t>Громобой</a:t>
            </a:r>
            <a:r>
              <a:rPr lang="ru-RU" dirty="0"/>
              <a:t>, </a:t>
            </a:r>
            <a:r>
              <a:rPr lang="ru-RU" dirty="0" err="1"/>
              <a:t>Пересвет</a:t>
            </a:r>
            <a:r>
              <a:rPr lang="ru-RU" dirty="0"/>
              <a:t>, Гиляк, Жемчуг).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1874 году князь получил звание «</a:t>
            </a:r>
            <a:r>
              <a:rPr lang="ru-RU" dirty="0" err="1"/>
              <a:t>гальдемарин</a:t>
            </a:r>
            <a:r>
              <a:rPr lang="ru-RU" dirty="0"/>
              <a:t>» (</a:t>
            </a:r>
            <a:r>
              <a:rPr lang="ru-RU" dirty="0" err="1"/>
              <a:t>гальдемарни</a:t>
            </a:r>
            <a:r>
              <a:rPr lang="ru-RU" dirty="0"/>
              <a:t> – звание воспитанника старшего класса Морского кадетского корпуса и присваивалось тем, кто оканчивал Морской кадетский корпус).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1877 году князь стал мичманом. В 1878 году князь получил чин лейтенанта. 1882 году князь стал штабс-капитаном гвардии. В 1883 году был зачислен в Измайловский полк, где отслужил семь лет. В полку создал литературный кружок. Под псевдонимном «К.Р.» (Константин романов) писал стихи и издал несколько сборников. 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марте 1900 года назначен на должность главного начальника военно-учебных заведений. В 1901 году получил чин полковника. За время пребывания в должности неоднократно посещал все кадетские корпуса Российской империи. В 1910 году стал генеральным инспектором военных учебных заведений. При нём были открыты педагогические курсы для подготовки воспитателей. Энергично руководил делом развития и усовершенствования кадетских корпусов. Кадеты искренне любили великого князя. При жизни получил прозвище «Отец всех кадет». Скончался 2 июня 1915 года. Похоронен в Петропавловском соборе Санкт-Петербурга.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5094" y="216044"/>
            <a:ext cx="3082360" cy="5295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225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510" y="1246306"/>
            <a:ext cx="114469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К </a:t>
            </a:r>
            <a:r>
              <a:rPr lang="ru-RU" dirty="0"/>
              <a:t>началу 1917 г. в Российской империи действовал 31 кадетский (включая Морской) корпус. В феврале 1917 г. в соответствии с решением Временного правительства кадетские корпуса были переименованы в гимназии Военного ведомства. Выпущено распоряжение, отменявшее воинские звания, отдание чести и погоны. Все без исключения кадетские корпуса не приняли отречение царя от престола. Кадеты отказывались снимать погоны, демонстративно игнорировали шествие по случаю новых революционных торжеств. Из корпусов стали увольняться старые заслуженные офицеры и преподаватели. Покидали корпуса и директора корпусов. </a:t>
            </a:r>
          </a:p>
          <a:p>
            <a:pPr algn="just"/>
            <a:r>
              <a:rPr lang="ru-RU" dirty="0"/>
              <a:t>Октябрьский переворот и первые декреты новой власти встретили в кадетских корпусах непримиримую оппозицию. В начале 1918 года практически все кадетские корпуса были ликвидированы. В силу сложившихся обстоятельств кадетские корпуса восстанавливались и продолжали действовать на территории находившейся под контролем Белой армии. В 1922 году за границей оказалось примерно 2000 кадет.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годы Великой Отечественной </a:t>
            </a:r>
            <a:r>
              <a:rPr lang="ru-RU" dirty="0" smtClean="0"/>
              <a:t>Войны </a:t>
            </a:r>
            <a:r>
              <a:rPr lang="ru-RU" dirty="0"/>
              <a:t>были созданы суворовские и нахимовские военные училища по подобию царских кадетских корпусов</a:t>
            </a:r>
            <a:r>
              <a:rPr lang="ru-RU" dirty="0" smtClean="0"/>
              <a:t>. </a:t>
            </a:r>
            <a:r>
              <a:rPr lang="ru-RU" dirty="0"/>
              <a:t>Первые кадетские корпуса как учебные военные заведения нового типа стали робко появляться с начала в Новочеркасске и Новосибирске в 1992 году, а затем в Воронеже и Москве. К 2000-му году кадетские корпуса были воссозданы в Краснодаре, Кронштадте, Оренбурге, Омске, Калининграде, Кемерово, Нижнем Новгороде, Мурманске, Твери, Орле, Волгограде, Екатеринбурге. После распада Советского Союза в России остались действующими шесть суворовских военных училищ, одно Нахимовское военно-морское училище и одно военно-музыкальное. </a:t>
            </a:r>
            <a:endParaRPr lang="ru-RU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030030" y="359901"/>
            <a:ext cx="8609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Кадетский корпуса после октября 1917 года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77449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510" y="1467979"/>
            <a:ext cx="114469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В </a:t>
            </a:r>
            <a:r>
              <a:rPr lang="ru-RU" sz="2000" dirty="0"/>
              <a:t>последствии к ним добавились Суворовское военное училище в городе Ульяновске и новые кадетские корпуса в Санкт-Петербурге: ракетно-артиллерийский кадетский корпус, военно-космический кадетский корпус, кадетский корпус федеральной и пограничной службы в Царском селе, кадетский корпус железнодорожных войск в Петродворце, морской кадетский корпус в Кронштадте. Осенью открылся кадетский корпус МВД.</a:t>
            </a:r>
          </a:p>
          <a:p>
            <a:pPr algn="just"/>
            <a:r>
              <a:rPr lang="ru-RU" sz="2000" dirty="0"/>
              <a:t>	В начале третьего тысячелетия в России создаётся новый тип учебных заведений направленных на решение потребностей общества в </a:t>
            </a:r>
            <a:r>
              <a:rPr lang="en-US" sz="2000" dirty="0"/>
              <a:t>XXI </a:t>
            </a:r>
            <a:r>
              <a:rPr lang="ru-RU" sz="2000" dirty="0"/>
              <a:t>веке, то есть идёт процесс выработки новой системны национального образования. Совершенно новым в этом процессе является то, что кадетские учебные заведения создаются так же при Министерстве Обороны РФ и при других силовых структурах, а в своём большинстве образуется, прежде всего, в системе Министерства образования Российской Федерации, хотя ранее подобные учебные заведения создавались только при военных ведомствах. </a:t>
            </a:r>
          </a:p>
          <a:p>
            <a:pPr algn="just"/>
            <a:r>
              <a:rPr lang="ru-RU" sz="2000" dirty="0"/>
              <a:t>	Сегодняшние кадеты – это завтрашние защитники нашего </a:t>
            </a:r>
            <a:r>
              <a:rPr lang="ru-RU" sz="2000" dirty="0" smtClean="0"/>
              <a:t>Отечества</a:t>
            </a:r>
            <a:r>
              <a:rPr lang="ru-RU" sz="2000" dirty="0"/>
              <a:t>, учёные, строители, юристы, экономисты, врачи, учителя и предприниматели.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0030" y="359901"/>
            <a:ext cx="8609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Кадетский корпуса после октября 1917 года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7242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2727" y="1010779"/>
            <a:ext cx="76061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От 25.04.2005 года №95-ра. О создании областного государственного общеобразовательного учреждения «Кадетская школа-интернат». </a:t>
            </a:r>
          </a:p>
          <a:p>
            <a:pPr algn="just"/>
            <a:r>
              <a:rPr lang="ru-RU" sz="2000" dirty="0"/>
              <a:t>	В соответствии с распоряжением Президента Российской Федерации от 09.04.97 №118-рп «О создании общеобразовательных учреждений – кадетских школ (школ-интернатов)», Гражданским кодексом Российской Федерации, законом Томской области от 13 апреля 2004 года №53-ОЗ «О порядке управления и распоряжения государственным имуществом Томской области» и в целях интеллектуального, культурного, физического и нравственного развития детей Томской области, их адаптации к жизни в обществе, создания основы для подготовки несовершеннолетних граждан к служению Отечеству на гражданском и военном поприще создать областное государственное общеобразовательное учреждение «Кадетская школа-интернат» на 200 мест.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194" y="180109"/>
            <a:ext cx="1032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Распоряжение администрации томской области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1508" y="1232452"/>
            <a:ext cx="2755900" cy="368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460193" y="5059854"/>
            <a:ext cx="3058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Виктор Кресс</a:t>
            </a:r>
          </a:p>
          <a:p>
            <a:pPr algn="ctr"/>
            <a:r>
              <a:rPr lang="ru-RU" b="1" dirty="0" smtClean="0"/>
              <a:t>Губернатор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58385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6194" y="180109"/>
            <a:ext cx="1032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Областное государственное бюджетное общеобразовательное учреждение</a:t>
            </a:r>
          </a:p>
          <a:p>
            <a:pPr algn="ctr"/>
            <a:r>
              <a:rPr lang="ru-RU" sz="3200" b="1" dirty="0"/>
              <a:t>кадетская школа-интернат «Томский кадетский корпус»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505" y="2465506"/>
            <a:ext cx="3818313" cy="256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296395" y="2442472"/>
            <a:ext cx="5524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1 </a:t>
            </a:r>
            <a:r>
              <a:rPr lang="ru-RU" dirty="0"/>
              <a:t>сентября 2005 года состоялась торжественная церемония открытия кадетского корпуса города Томска. Губернатор Томской области В.Н. Кресс отметил: «Сегодняшний день совершенно точно войдёт в историю: мы открываем первый в Томской области кадетский корпус, даём путёвку в жизнь уникальному учебному заведению и его первым учащимся</a:t>
            </a:r>
            <a:r>
              <a:rPr lang="ru-RU" dirty="0" smtClean="0"/>
              <a:t>». Учебное заведение рассчитано на 200 кадет. </a:t>
            </a:r>
            <a:r>
              <a:rPr lang="ru-RU" dirty="0"/>
              <a:t>С открытием корпуса начал </a:t>
            </a:r>
            <a:r>
              <a:rPr lang="ru-RU" dirty="0" smtClean="0"/>
              <a:t>работать и </a:t>
            </a:r>
            <a:r>
              <a:rPr lang="ru-RU" dirty="0" err="1" smtClean="0"/>
              <a:t>музей.С</a:t>
            </a:r>
            <a:r>
              <a:rPr lang="ru-RU" dirty="0" smtClean="0"/>
              <a:t> 29 сентября музей работал только </a:t>
            </a:r>
            <a:r>
              <a:rPr lang="ru-RU" smtClean="0"/>
              <a:t>для кадет.31 </a:t>
            </a:r>
            <a:r>
              <a:rPr lang="ru-RU" dirty="0" smtClean="0"/>
              <a:t>августа открылся Северский кадетский корпус. 11 ноября 2008 года открылся </a:t>
            </a:r>
            <a:r>
              <a:rPr lang="ru-RU" dirty="0" err="1" smtClean="0"/>
              <a:t>колпашевский</a:t>
            </a:r>
            <a:r>
              <a:rPr lang="ru-RU" dirty="0" smtClean="0"/>
              <a:t> корпус.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93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452" y="1061842"/>
            <a:ext cx="112516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«Только </a:t>
            </a:r>
            <a:r>
              <a:rPr lang="ru-RU" b="1" dirty="0"/>
              <a:t>зная историю кадетских корпусов можно стать настоящим кадетом, </a:t>
            </a:r>
            <a:r>
              <a:rPr lang="ru-RU" b="1" dirty="0" smtClean="0"/>
              <a:t>которому </a:t>
            </a:r>
            <a:r>
              <a:rPr lang="ru-RU" b="1" dirty="0"/>
              <a:t>дороги лучшие Российские </a:t>
            </a:r>
            <a:r>
              <a:rPr lang="ru-RU" b="1" dirty="0" smtClean="0"/>
              <a:t>традиции, честь </a:t>
            </a:r>
            <a:r>
              <a:rPr lang="ru-RU" b="1" dirty="0"/>
              <a:t>родного погона, история нашей страны</a:t>
            </a:r>
            <a:r>
              <a:rPr lang="ru-RU" b="1" dirty="0" smtClean="0"/>
              <a:t>.»</a:t>
            </a:r>
            <a:r>
              <a:rPr lang="ru-RU" dirty="0" smtClean="0"/>
              <a:t>  </a:t>
            </a:r>
          </a:p>
          <a:p>
            <a:pPr algn="r"/>
            <a:r>
              <a:rPr lang="ru-RU" dirty="0" smtClean="0"/>
              <a:t>Борис Йордан</a:t>
            </a:r>
          </a:p>
          <a:p>
            <a:endParaRPr lang="ru-RU" dirty="0"/>
          </a:p>
          <a:p>
            <a:pPr algn="just"/>
            <a:r>
              <a:rPr lang="en-US" sz="2400" dirty="0" smtClean="0"/>
              <a:t>	</a:t>
            </a:r>
            <a:r>
              <a:rPr lang="ru-RU" sz="2400" dirty="0" smtClean="0"/>
              <a:t>Кадет </a:t>
            </a:r>
            <a:r>
              <a:rPr lang="ru-RU" sz="2400" dirty="0"/>
              <a:t>– слово французского происхождения и означает – младший, не совершенно летний, назывались в дореволюционной Франции молодые дворяне, определявшиеся на военную службу, малолетние дети до производства их в первый офицерский чин. Слово «Кадет» происходит от уменьшительного «</a:t>
            </a:r>
            <a:r>
              <a:rPr lang="ru-RU" sz="2400" dirty="0" err="1"/>
              <a:t>капдет</a:t>
            </a:r>
            <a:r>
              <a:rPr lang="ru-RU" sz="2400" dirty="0"/>
              <a:t>» на гасконском наречии производного от латинского «</a:t>
            </a:r>
            <a:r>
              <a:rPr lang="ru-RU" sz="2400" dirty="0" err="1"/>
              <a:t>капителлеум</a:t>
            </a:r>
            <a:r>
              <a:rPr lang="ru-RU" sz="2400" dirty="0"/>
              <a:t>», что буквально означает «маленький капитан» или «маленький глава». </a:t>
            </a:r>
          </a:p>
          <a:p>
            <a:pPr algn="just"/>
            <a:r>
              <a:rPr lang="en-US" sz="2400" dirty="0" smtClean="0"/>
              <a:t>	</a:t>
            </a:r>
            <a:r>
              <a:rPr lang="ru-RU" sz="2400" dirty="0" smtClean="0"/>
              <a:t>В </a:t>
            </a:r>
            <a:r>
              <a:rPr lang="ru-RU" sz="2400" dirty="0"/>
              <a:t>Париже есть музей «Родной корпус» Российских кадет и есть документ 1682 года, подписанный королём Людовиком </a:t>
            </a:r>
            <a:r>
              <a:rPr lang="en-US" sz="2400" dirty="0"/>
              <a:t>XIV </a:t>
            </a:r>
            <a:r>
              <a:rPr lang="ru-RU" sz="2400" dirty="0"/>
              <a:t>и содержится текст учреждений первых школ. Название кадет «кадет» в </a:t>
            </a:r>
            <a:r>
              <a:rPr lang="ru-RU" sz="2400" dirty="0" err="1"/>
              <a:t>скоре</a:t>
            </a:r>
            <a:r>
              <a:rPr lang="ru-RU" sz="2400" dirty="0"/>
              <a:t> переходит в Пруссию, где в 1717 году основывается Берлинская кадетская школа, а потом и Россия, Санкт-Петербург.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0303" y="332983"/>
            <a:ext cx="8609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История кадетских </a:t>
            </a:r>
            <a:r>
              <a:rPr lang="ru-RU" sz="3200" b="1" smtClean="0"/>
              <a:t>корпусов России.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33475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2847" y="1218597"/>
            <a:ext cx="4373182" cy="3090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195537" y="4528475"/>
            <a:ext cx="2507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Пётр </a:t>
            </a:r>
            <a:r>
              <a:rPr lang="en-US" b="1" dirty="0" smtClean="0"/>
              <a:t>I </a:t>
            </a:r>
            <a:r>
              <a:rPr lang="ru-RU" b="1" dirty="0" smtClean="0"/>
              <a:t>Алексеевич</a:t>
            </a:r>
            <a:endParaRPr lang="en-US" b="1" dirty="0" smtClean="0"/>
          </a:p>
          <a:p>
            <a:pPr algn="ctr"/>
            <a:r>
              <a:rPr lang="ru-RU" b="1" dirty="0" smtClean="0"/>
              <a:t>Годы жизни: 1672-1725</a:t>
            </a:r>
          </a:p>
          <a:p>
            <a:pPr algn="ctr"/>
            <a:r>
              <a:rPr lang="ru-RU" b="1" dirty="0" smtClean="0"/>
              <a:t>Император: 1682-1725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6239" y="1218597"/>
            <a:ext cx="64633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«То академик, то герой, то мореплаватель, то плотник</a:t>
            </a:r>
            <a:r>
              <a:rPr lang="ru-RU" b="1" dirty="0" smtClean="0"/>
              <a:t>…»,</a:t>
            </a:r>
          </a:p>
          <a:p>
            <a:pPr algn="r"/>
            <a:r>
              <a:rPr lang="ru-RU" dirty="0" smtClean="0"/>
              <a:t>писал </a:t>
            </a:r>
            <a:r>
              <a:rPr lang="ru-RU" dirty="0"/>
              <a:t>о Петре I А.С. </a:t>
            </a:r>
            <a:r>
              <a:rPr lang="ru-RU" dirty="0" smtClean="0"/>
              <a:t>Пушкин</a:t>
            </a:r>
          </a:p>
          <a:p>
            <a:pPr algn="just"/>
            <a:endParaRPr lang="ru-RU" dirty="0"/>
          </a:p>
          <a:p>
            <a:pPr algn="just"/>
            <a:r>
              <a:rPr lang="en-US" sz="2000" dirty="0" smtClean="0"/>
              <a:t>	</a:t>
            </a:r>
            <a:r>
              <a:rPr lang="ru-RU" sz="2000" dirty="0" smtClean="0"/>
              <a:t>Ни </a:t>
            </a:r>
            <a:r>
              <a:rPr lang="ru-RU" sz="2000" dirty="0"/>
              <a:t>один русский царь ни до, ни после него не мог сравниться с Петром I в его многочисленных навыках и умениях. На руках у него были трудовые мозоли. Пётр понимал, срок человеческой жизни короток, стремился успеть сделать как можно больше. Он был великим преобразователем России. Строительство боевых кораблей, артиллерии, дипломатия, военная наука, медицина, астрономия. </a:t>
            </a:r>
            <a:endParaRPr lang="en-US" sz="2000" dirty="0" smtClean="0"/>
          </a:p>
          <a:p>
            <a:pPr algn="just"/>
            <a:r>
              <a:rPr lang="en-US" sz="2000" dirty="0"/>
              <a:t>	</a:t>
            </a:r>
            <a:r>
              <a:rPr lang="ru-RU" sz="2000" dirty="0" smtClean="0"/>
              <a:t>Любовь </a:t>
            </a:r>
            <a:r>
              <a:rPr lang="ru-RU" sz="2000" dirty="0"/>
              <a:t>к наукам предопределила появление в России первого учебного заведения – «школа математических навигационных наук», где впервые в России стали готовить учителей. Математику Пётр I называл «</a:t>
            </a:r>
            <a:r>
              <a:rPr lang="ru-RU" sz="2000" dirty="0" err="1"/>
              <a:t>цифирами</a:t>
            </a:r>
            <a:r>
              <a:rPr lang="ru-RU" sz="2000" dirty="0"/>
              <a:t>», при нём открывались музеи.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23994" y="346046"/>
            <a:ext cx="8609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Создание первых кадетских корпусов </a:t>
            </a:r>
            <a:r>
              <a:rPr lang="en-US" sz="3200" b="1" dirty="0"/>
              <a:t>XVIII</a:t>
            </a:r>
            <a:r>
              <a:rPr lang="ru-RU" sz="3200" b="1" dirty="0"/>
              <a:t> 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0884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755" y="5094514"/>
            <a:ext cx="2684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Анна Иоанновна</a:t>
            </a:r>
            <a:endParaRPr lang="en-US" b="1" dirty="0" smtClean="0"/>
          </a:p>
          <a:p>
            <a:pPr algn="ctr"/>
            <a:r>
              <a:rPr lang="ru-RU" b="1" dirty="0" smtClean="0"/>
              <a:t>Годы жизни: 1693-1740</a:t>
            </a:r>
          </a:p>
          <a:p>
            <a:pPr algn="ctr"/>
            <a:r>
              <a:rPr lang="ru-RU" b="1" dirty="0" smtClean="0"/>
              <a:t>Императрица: 1730-1740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2139" y="176534"/>
            <a:ext cx="76868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Россия </a:t>
            </a:r>
            <a:r>
              <a:rPr lang="ru-RU" dirty="0"/>
              <a:t>нуждалась в офицерских кадрах для флота и армии. Это понимала, и императрица Анна </a:t>
            </a:r>
            <a:r>
              <a:rPr lang="ru-RU" dirty="0" smtClean="0"/>
              <a:t>Иоанновна </a:t>
            </a:r>
            <a:r>
              <a:rPr lang="ru-RU" dirty="0"/>
              <a:t>откликнувшаяся на предложение президента Военной коллегии графа Б.К. Миниха и посла России в Берлине графа П.И. </a:t>
            </a:r>
            <a:r>
              <a:rPr lang="ru-RU" dirty="0" err="1"/>
              <a:t>Ягужинского</a:t>
            </a:r>
            <a:r>
              <a:rPr lang="ru-RU" dirty="0"/>
              <a:t> учредить в России кадетский корпус. </a:t>
            </a:r>
          </a:p>
          <a:p>
            <a:pPr algn="just"/>
            <a:r>
              <a:rPr lang="ru-RU" dirty="0" smtClean="0"/>
              <a:t>	Указ </a:t>
            </a:r>
            <a:r>
              <a:rPr lang="ru-RU" dirty="0"/>
              <a:t>императрицы был подписан 29 июля 1731 г. Об учреждении Кадетского корпуса. 17 февраля 1732 г. Состоялось открытие кадетского корпуса в Санкт-Петербурге на Васильевском острове. </a:t>
            </a:r>
          </a:p>
          <a:p>
            <a:pPr algn="just"/>
            <a:r>
              <a:rPr lang="ru-RU" dirty="0"/>
              <a:t>В корпусе изучались «российская словесность» (язык и литература), история (в том числе история Древней Греции и Рима на латинском языке), геральдика и генеалогия. Кадеты обучались верховой езде, фехтованию, танцам, юриспруденции, новым и древним языкам. Был особый указ, что бы дворяне присылали своих сыновей в корпус для получения военного образования. </a:t>
            </a:r>
          </a:p>
          <a:p>
            <a:pPr algn="just"/>
            <a:r>
              <a:rPr lang="ru-RU" dirty="0" smtClean="0"/>
              <a:t>	Первым </a:t>
            </a:r>
            <a:r>
              <a:rPr lang="ru-RU" dirty="0"/>
              <a:t>Главным директором корпуса был граф Б.К. Миних. Он осуществлял общее руководство кадетским корпусом и учебным процессом, обеспечивал связь с императрицей. Первым директором корпуса был назначен генерал майор </a:t>
            </a:r>
            <a:r>
              <a:rPr lang="ru-RU" dirty="0" err="1"/>
              <a:t>Люберас</a:t>
            </a:r>
            <a:r>
              <a:rPr lang="ru-RU" dirty="0"/>
              <a:t> фон </a:t>
            </a:r>
            <a:r>
              <a:rPr lang="ru-RU" dirty="0" err="1"/>
              <a:t>Потт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Распорядок дня. Подъём в 5 часов. </a:t>
            </a:r>
            <a:r>
              <a:rPr lang="ru-RU" dirty="0" smtClean="0"/>
              <a:t>Завтрак </a:t>
            </a:r>
            <a:r>
              <a:rPr lang="ru-RU" dirty="0"/>
              <a:t>6 часов. Классные занятия с 6 до 10, и с 14 до 16 часов. Обед в 12 часов. Ужин в 20 часов. Отбой в 21 час.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6" y="421370"/>
            <a:ext cx="3443541" cy="4424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396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1329" y="5358318"/>
            <a:ext cx="2684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Елизавета </a:t>
            </a:r>
            <a:r>
              <a:rPr lang="ru-RU" b="1" dirty="0" smtClean="0"/>
              <a:t>Петровна</a:t>
            </a:r>
          </a:p>
          <a:p>
            <a:pPr algn="ctr"/>
            <a:r>
              <a:rPr lang="ru-RU" b="1" dirty="0" smtClean="0"/>
              <a:t>Годы жизни: 1709-1761</a:t>
            </a:r>
          </a:p>
          <a:p>
            <a:pPr algn="ctr"/>
            <a:r>
              <a:rPr lang="ru-RU" b="1" dirty="0" smtClean="0"/>
              <a:t>Императрица: 1741-1761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28750" y="734338"/>
            <a:ext cx="6463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5 </a:t>
            </a:r>
            <a:r>
              <a:rPr lang="ru-RU" sz="2400" dirty="0"/>
              <a:t>апреля 1742 года создаётся Пажеский корпус. При императрице Елизавете Петровне в 1743 году корпус кадетов </a:t>
            </a:r>
            <a:r>
              <a:rPr lang="ru-RU" sz="2400" dirty="0" err="1"/>
              <a:t>шляхецких</a:t>
            </a:r>
            <a:r>
              <a:rPr lang="ru-RU" sz="2400" dirty="0"/>
              <a:t> детей переименован в сухопутный </a:t>
            </a:r>
            <a:r>
              <a:rPr lang="ru-RU" sz="2400" dirty="0" err="1"/>
              <a:t>шляхецкий</a:t>
            </a:r>
            <a:r>
              <a:rPr lang="ru-RU" sz="2400" dirty="0"/>
              <a:t> кадетский корпус. </a:t>
            </a:r>
          </a:p>
          <a:p>
            <a:pPr algn="just"/>
            <a:r>
              <a:rPr lang="ru-RU" sz="2400" dirty="0" smtClean="0"/>
              <a:t>	15 </a:t>
            </a:r>
            <a:r>
              <a:rPr lang="ru-RU" sz="2400" dirty="0"/>
              <a:t>декабря 1752 года Академия Морской гвардии переименована в морской </a:t>
            </a:r>
            <a:r>
              <a:rPr lang="ru-RU" sz="2400" dirty="0" err="1"/>
              <a:t>шляхецкий</a:t>
            </a:r>
            <a:r>
              <a:rPr lang="ru-RU" sz="2400" dirty="0"/>
              <a:t> кадетский корпус. </a:t>
            </a:r>
          </a:p>
          <a:p>
            <a:pPr algn="just"/>
            <a:r>
              <a:rPr lang="ru-RU" sz="2400" dirty="0"/>
              <a:t>Число учеников в гарнизонных школах к 1758 году было доведено до 6002 человек, и школы причислены к Военному ведомству.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075" y="329390"/>
            <a:ext cx="3796952" cy="4770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6093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1053" y="5684889"/>
            <a:ext cx="2684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Екатерина </a:t>
            </a:r>
            <a:r>
              <a:rPr lang="en-US" b="1" dirty="0" smtClean="0"/>
              <a:t>II</a:t>
            </a:r>
            <a:r>
              <a:rPr lang="ru-RU" b="1" dirty="0" smtClean="0"/>
              <a:t> Алексеевна</a:t>
            </a:r>
            <a:endParaRPr lang="ru-RU" dirty="0"/>
          </a:p>
          <a:p>
            <a:pPr algn="ctr"/>
            <a:r>
              <a:rPr lang="ru-RU" b="1" dirty="0" smtClean="0"/>
              <a:t>Годы жизни: 1729-1796</a:t>
            </a:r>
          </a:p>
          <a:p>
            <a:pPr algn="ctr"/>
            <a:r>
              <a:rPr lang="ru-RU" b="1" dirty="0" smtClean="0"/>
              <a:t>Императрица: 1762-1796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0373" y="274321"/>
            <a:ext cx="646331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000" dirty="0"/>
              <a:t>Эта императрица заслуженно вошла в отечественную историю как Екатерина Великая. Пусть не всё в её начинаниях получилось, но современники и потомки признательны её за то, что Российское государство достигло небывалого могущества и превратилось в более сильную и огромную державу, чем прежде. В годы правления Екатерины </a:t>
            </a:r>
            <a:r>
              <a:rPr lang="en-US" sz="2000" dirty="0"/>
              <a:t>II </a:t>
            </a:r>
            <a:r>
              <a:rPr lang="ru-RU" sz="2000" dirty="0"/>
              <a:t>Россия упрочила своё положение на международной арене. Годы правления Екатерины </a:t>
            </a:r>
            <a:r>
              <a:rPr lang="en-US" sz="2000" dirty="0"/>
              <a:t>II </a:t>
            </a:r>
            <a:r>
              <a:rPr lang="ru-RU" sz="2000" dirty="0"/>
              <a:t>называли «Золотым веком Екатерины». </a:t>
            </a:r>
            <a:r>
              <a:rPr lang="ru-RU" sz="2000" dirty="0" smtClean="0"/>
              <a:t>	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Она </a:t>
            </a:r>
            <a:r>
              <a:rPr lang="ru-RU" sz="2000" dirty="0"/>
              <a:t>много сделала для развития просвещения в России. 25 октября 1762 года она артиллерийскую и инженерную школы переименовала в Артиллерийский и Инженерный </a:t>
            </a:r>
            <a:r>
              <a:rPr lang="ru-RU" sz="2000" dirty="0" err="1"/>
              <a:t>шляхецкий</a:t>
            </a:r>
            <a:r>
              <a:rPr lang="ru-RU" sz="2000" dirty="0"/>
              <a:t> кадетские корпуса. Императрица пристально следила за развитием Сухопутного </a:t>
            </a:r>
            <a:r>
              <a:rPr lang="ru-RU" sz="2000" dirty="0" err="1"/>
              <a:t>шляхецкого</a:t>
            </a:r>
            <a:r>
              <a:rPr lang="ru-RU" sz="2000" dirty="0"/>
              <a:t> кадетского корпуса, которым руководил генерал-поручик И.И. </a:t>
            </a:r>
            <a:r>
              <a:rPr lang="ru-RU" sz="2000" dirty="0" err="1"/>
              <a:t>Бецкий</a:t>
            </a:r>
            <a:r>
              <a:rPr lang="ru-RU" sz="2000" dirty="0"/>
              <a:t> (21 год руководства). Кадетские корпуса играли огромную роль в развитии классического образования в России в </a:t>
            </a:r>
            <a:r>
              <a:rPr lang="en-US" sz="2000" dirty="0"/>
              <a:t>XVIII</a:t>
            </a:r>
            <a:r>
              <a:rPr lang="ru-RU" sz="2000" dirty="0"/>
              <a:t>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071" y="404950"/>
            <a:ext cx="3502546" cy="5152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1662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25841" y="4461260"/>
            <a:ext cx="2560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Павел </a:t>
            </a:r>
            <a:r>
              <a:rPr lang="en-US" b="1" dirty="0" smtClean="0"/>
              <a:t>I </a:t>
            </a:r>
            <a:r>
              <a:rPr lang="ru-RU" b="1" dirty="0" smtClean="0"/>
              <a:t>Петрович</a:t>
            </a:r>
            <a:endParaRPr lang="en-US" b="1" dirty="0" smtClean="0"/>
          </a:p>
          <a:p>
            <a:pPr algn="ctr"/>
            <a:r>
              <a:rPr lang="ru-RU" b="1" dirty="0" smtClean="0"/>
              <a:t>Годы жизни: </a:t>
            </a:r>
            <a:r>
              <a:rPr lang="ru-RU" b="1" dirty="0"/>
              <a:t>1754-1801 </a:t>
            </a:r>
            <a:endParaRPr lang="ru-RU" b="1" dirty="0" smtClean="0"/>
          </a:p>
          <a:p>
            <a:pPr algn="ctr"/>
            <a:r>
              <a:rPr lang="ru-RU" b="1" dirty="0" smtClean="0"/>
              <a:t>Император: </a:t>
            </a:r>
            <a:r>
              <a:rPr lang="ru-RU" b="1" dirty="0"/>
              <a:t>1796-1801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33175" y="839773"/>
            <a:ext cx="68860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Могущественная </a:t>
            </a:r>
            <a:r>
              <a:rPr lang="ru-RU" dirty="0"/>
              <a:t>Екатерина </a:t>
            </a:r>
            <a:r>
              <a:rPr lang="en-US" dirty="0"/>
              <a:t>II </a:t>
            </a:r>
            <a:r>
              <a:rPr lang="ru-RU" dirty="0"/>
              <a:t>ни под каким видом не подпускала к власти своего сына Павла. В свою очередь, и Павел, чувствуя нелюбовь матери, был настроен против неё. Он стал императором, когда ему было за 40 лет. И всё же он внёс свой вклад в подготовку молодых людей к службе в Российской армии. В декабре 1798 г. Он учредил Военно-сиротский дом при гарнизонных полках. Военно-сиротский дом состоял из двух отделений: Первое предназначалось для двух сот сыновей и пятидесяти дочерей неимущественных дворян и офицеров, а второе – для солдатских сыновей. В 1829 году Императорский Военно-сиротский дом был преобразован в Павловский кадетский корпус. 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марте 1800 года Императорский сухопутный кадетский корпус был переименован в первый кадетский корпус. Артиллерийский и Инженерный </a:t>
            </a:r>
            <a:r>
              <a:rPr lang="ru-RU" dirty="0" err="1"/>
              <a:t>шляхецкий</a:t>
            </a:r>
            <a:r>
              <a:rPr lang="ru-RU" dirty="0"/>
              <a:t> корпус был переименован во Второй кадетский корпус. Павел </a:t>
            </a:r>
            <a:r>
              <a:rPr lang="en-US" dirty="0"/>
              <a:t>I </a:t>
            </a:r>
            <a:r>
              <a:rPr lang="ru-RU" dirty="0"/>
              <a:t>был сторонником прусской военной системы, поэтому ввёл в кадетских корпусах строгую, жёсткую военную дисциплину. Павел </a:t>
            </a:r>
            <a:r>
              <a:rPr lang="en-US" dirty="0"/>
              <a:t>I </a:t>
            </a:r>
            <a:r>
              <a:rPr lang="ru-RU" dirty="0"/>
              <a:t>отрицательно относился к А.В. Суворову. Отстранил его от командования, потому что Суворов высказывался против введения прусских порядков в Российскую армию.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406" y="253212"/>
            <a:ext cx="1038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Становление и развитие кадетских корпусов в России в XIX – начале XX вв.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419" y="1043681"/>
            <a:ext cx="4353547" cy="3088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4660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909" y="3416231"/>
            <a:ext cx="2613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Александр </a:t>
            </a:r>
            <a:r>
              <a:rPr lang="en-US" b="1" dirty="0"/>
              <a:t>I </a:t>
            </a:r>
            <a:r>
              <a:rPr lang="ru-RU" b="1" dirty="0"/>
              <a:t>Павлович </a:t>
            </a:r>
            <a:endParaRPr lang="ru-RU" b="1" dirty="0" smtClean="0"/>
          </a:p>
          <a:p>
            <a:pPr algn="ctr"/>
            <a:r>
              <a:rPr lang="ru-RU" b="1" dirty="0" smtClean="0"/>
              <a:t>Годы жизни: </a:t>
            </a:r>
            <a:r>
              <a:rPr lang="ru-RU" b="1" dirty="0"/>
              <a:t>1777-1825 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Император: </a:t>
            </a:r>
            <a:r>
              <a:rPr lang="ru-RU" b="1" dirty="0"/>
              <a:t>1801-1825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44534" y="192577"/>
            <a:ext cx="56904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Александр </a:t>
            </a:r>
            <a:r>
              <a:rPr lang="en-US" dirty="0"/>
              <a:t>I </a:t>
            </a:r>
            <a:r>
              <a:rPr lang="ru-RU" dirty="0"/>
              <a:t>вошёл в историю Отечества как Александр благословенный, за победу над армией Наполеона. С первых лет своего царствования Александр </a:t>
            </a:r>
            <a:r>
              <a:rPr lang="en-US" dirty="0"/>
              <a:t>I </a:t>
            </a:r>
            <a:r>
              <a:rPr lang="ru-RU" dirty="0"/>
              <a:t>уделяет особое внимание кадетским корпусам. 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1802 году в Санкт-Петербурге был учреждён Пажеский кадетский корпус.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1804 году Горное училище было преобразовано в Горный кадетский корпус. 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1810 году формируется «Дворянский полк» который в последствии становится Константиновским кадетским корпусом.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1812 году в Финляндии создаётся топографический кадетский корпус.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85" y="334571"/>
            <a:ext cx="5405781" cy="2923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1912" y="4497998"/>
            <a:ext cx="10902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мае 1813 года учреждено Омское Казачье училище, котором потом стало Омским кадетским корпусом.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1815 году в связи в присоединением к России Великого герцогства Варшавского создан Варшавский кадетский корпус. 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июле 1824 года Смоленский кадетский корпус прибыл в Москву и стал Московским кадетским корпусом. К концу царствования Александра </a:t>
            </a:r>
            <a:r>
              <a:rPr lang="en-US" dirty="0"/>
              <a:t>I </a:t>
            </a:r>
            <a:r>
              <a:rPr lang="ru-RU" dirty="0"/>
              <a:t>в России существовало 15 кадетских корпусов.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279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6694" y="5600261"/>
            <a:ext cx="2613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Николай </a:t>
            </a:r>
            <a:r>
              <a:rPr lang="en-US" b="1" dirty="0"/>
              <a:t>I </a:t>
            </a:r>
            <a:r>
              <a:rPr lang="ru-RU" b="1" dirty="0"/>
              <a:t>Павлович </a:t>
            </a:r>
            <a:endParaRPr lang="ru-RU" b="1" dirty="0" smtClean="0"/>
          </a:p>
          <a:p>
            <a:pPr algn="ctr"/>
            <a:r>
              <a:rPr lang="ru-RU" b="1" dirty="0" smtClean="0"/>
              <a:t>Годы жизни: </a:t>
            </a:r>
            <a:r>
              <a:rPr lang="ru-RU" b="1" dirty="0"/>
              <a:t>1796-1855 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Император: </a:t>
            </a:r>
            <a:r>
              <a:rPr lang="ru-RU" b="1" dirty="0"/>
              <a:t>1825-1855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6683" y="417248"/>
            <a:ext cx="68860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При </a:t>
            </a:r>
            <a:r>
              <a:rPr lang="ru-RU" sz="2000" dirty="0"/>
              <a:t>императоре Николе </a:t>
            </a:r>
            <a:r>
              <a:rPr lang="en-US" sz="2000" dirty="0"/>
              <a:t>I </a:t>
            </a:r>
            <a:r>
              <a:rPr lang="ru-RU" sz="2000" dirty="0"/>
              <a:t>начинает складываться наиболее рациональная система кадетский корпусов. Он решил «Дать военно-учебным заведениям новое устройство, связать их вместе в одну общую отрасль государственного управления для направления одною и той же мыслью к одной и той же цели». По мнению Николая </a:t>
            </a:r>
            <a:r>
              <a:rPr lang="en-US" sz="2000" dirty="0"/>
              <a:t>I</a:t>
            </a:r>
            <a:r>
              <a:rPr lang="ru-RU" sz="2000" dirty="0"/>
              <a:t>, кадетские корпуса ко времени его вступления на престол выполняли свою просветительскую функцию, первоначально возложенную на них при создании, и теперь должны были сосредоточить своё внимание на подготовке исключительно офицеров. </a:t>
            </a:r>
          </a:p>
          <a:p>
            <a:pPr algn="just"/>
            <a:r>
              <a:rPr lang="ru-RU" sz="2000" dirty="0" smtClean="0"/>
              <a:t>	В </a:t>
            </a:r>
            <a:r>
              <a:rPr lang="ru-RU" sz="2000" dirty="0"/>
              <a:t>эпоху Николая </a:t>
            </a:r>
            <a:r>
              <a:rPr lang="en-US" sz="2000" dirty="0"/>
              <a:t>I </a:t>
            </a:r>
            <a:r>
              <a:rPr lang="ru-RU" sz="2000" dirty="0"/>
              <a:t>в кадетских корпусах воспитывалось до 6700 воспитанников. Ежегодно выпускалось 520 человек. </a:t>
            </a:r>
          </a:p>
          <a:p>
            <a:pPr algn="just"/>
            <a:r>
              <a:rPr lang="ru-RU" sz="2000" dirty="0" smtClean="0"/>
              <a:t>	В </a:t>
            </a:r>
            <a:r>
              <a:rPr lang="ru-RU" sz="2000" dirty="0"/>
              <a:t>1725-1856 гг. из кадетских корпусов было выпущено 17653 офицера.</a:t>
            </a:r>
          </a:p>
          <a:p>
            <a:pPr algn="just"/>
            <a:r>
              <a:rPr lang="ru-RU" sz="2000" dirty="0" smtClean="0"/>
              <a:t>	К </a:t>
            </a:r>
            <a:r>
              <a:rPr lang="ru-RU" sz="2000" dirty="0"/>
              <a:t>1855 году было открыто 17 кадетских корпусов.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299" y="482812"/>
            <a:ext cx="3176104" cy="4951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18983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230</Words>
  <Application>Microsoft Office PowerPoint</Application>
  <PresentationFormat>Произвольный</PresentationFormat>
  <Paragraphs>111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Музей</cp:lastModifiedBy>
  <cp:revision>109</cp:revision>
  <dcterms:created xsi:type="dcterms:W3CDTF">2014-11-21T11:00:06Z</dcterms:created>
  <dcterms:modified xsi:type="dcterms:W3CDTF">2018-01-22T08:02:30Z</dcterms:modified>
</cp:coreProperties>
</file>